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94" r:id="rId4"/>
    <p:sldId id="258" r:id="rId5"/>
    <p:sldId id="285" r:id="rId6"/>
    <p:sldId id="289" r:id="rId7"/>
    <p:sldId id="286" r:id="rId8"/>
    <p:sldId id="287" r:id="rId9"/>
    <p:sldId id="288" r:id="rId10"/>
    <p:sldId id="290" r:id="rId11"/>
    <p:sldId id="291" r:id="rId12"/>
    <p:sldId id="292" r:id="rId13"/>
    <p:sldId id="293" r:id="rId14"/>
    <p:sldId id="295" r:id="rId15"/>
    <p:sldId id="260" r:id="rId16"/>
    <p:sldId id="261" r:id="rId17"/>
    <p:sldId id="262" r:id="rId18"/>
    <p:sldId id="284" r:id="rId19"/>
    <p:sldId id="279" r:id="rId20"/>
    <p:sldId id="276" r:id="rId21"/>
    <p:sldId id="277" r:id="rId22"/>
    <p:sldId id="28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99"/>
    <a:srgbClr val="FF9966"/>
    <a:srgbClr val="FFFF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584" autoAdjust="0"/>
    <p:restoredTop sz="94660"/>
  </p:normalViewPr>
  <p:slideViewPr>
    <p:cSldViewPr snapToGrid="0">
      <p:cViewPr>
        <p:scale>
          <a:sx n="80" d="100"/>
          <a:sy n="80" d="100"/>
        </p:scale>
        <p:origin x="77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55512F-DC9A-2473-8C97-C07F6AC0C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997EEF-97FE-B09A-C0E0-2412E9F2E2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5E5C3-F22D-F9FC-F800-173109B79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9483F7-F023-1DCE-FE22-871E48068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1DBACE-D938-79BA-5186-2D6B636A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443E01-77A7-B9BF-83FF-CC019636D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53E0653-E5B4-A316-4415-CF9ABCE0E6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579E30-4FD3-2C45-3F1A-9122939C0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B838B-1F80-F5CF-EAC2-F8A5F659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0E424E-86B1-E9A3-41A8-FC92E032D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9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1E7FAE2-B839-0EBE-F151-F68F75548C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609AEC-0780-C8A4-EFA8-22A0BB8F31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7EF24A-860A-B313-2DA1-F505281EB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519914-90A2-B882-BE42-965171D0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A600C9-9643-9AEA-1700-E50756664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0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A2AE25-CF70-E383-D06F-A75476036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4AC53E-0097-F74D-8278-908EF9DF8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598A95-EEA5-133C-2A77-AD3A6736D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18414D-3D8B-4E96-EF10-89F240AEF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D17A4D-B04D-92A6-9341-F41A3255A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4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6F94A1-1768-715C-0411-497F18A03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F565BB-87FF-D44B-1924-79E869380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2588A4-1A84-0C41-B019-842AB2E43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669E78-8432-98EF-EE6B-7E7825F73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707A99-8FCF-177C-62C0-B5451FDC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93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1FA9D-A0FE-3FC7-5A2F-3B4C7D186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B8B902-1CDC-9E08-DF66-989503BD1C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A1C195-651D-C08C-12D0-0274FEBD0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AF2C01-6026-B350-CD71-261F19A5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AB7CF2-75CE-DDAC-FB51-5CA7D9EB6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AB9EAA-4077-0A65-1CFB-ED7A66D21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9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EF344-68EB-7383-66CE-9C1A4DA43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CD2034-CD34-223B-1CAF-CF5756F4D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C435CA-D63C-DA15-A853-38D0E9B81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B6016B-F8EA-010A-987B-A76689DF5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4C111C7-D5FD-09C7-4D84-FC8269E60A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D67467-FB77-A2A8-E7CB-FEAD5F37B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9C847D3-72EC-9BC6-D191-B4930FC50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6FBF599-CA37-AC8D-A730-9D0ECBBB1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98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6DED69-21A4-EC6B-8760-2622094E3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A12F795-A34E-9BA2-776A-9FEC0FDAE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FD3583E-10A1-336A-3F26-EDE2A9E9F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9E04060-23BF-0B2C-7187-2B7DA47ED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60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FB5B18B-2130-9A87-D94A-2DAFCE92B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AD90C2F-ECD4-DB4E-3666-A21E53BA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18B4200-0E6A-F4AF-6E39-948A492B0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73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5E5E29-9EC1-4DD0-283F-326746BD8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230C03-C104-4801-1B6C-518ABDD05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03A1E2-4C00-C056-7C24-1FE1A8DF3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20C012-F77D-CFDA-CAED-35E85EDC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CC8B73-18CF-F043-436E-4A35901E0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04C3B7-9440-D2AB-32E6-313D70949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55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BD719-2408-E2DE-A1E1-EB816AC26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08F7CB7-160F-FB0C-7529-84A86D967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113F3B-9DAD-B7C7-2FCF-AA9763B38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873A84-A6B0-11FF-F7B3-DD1ACEF5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BF393D-F66C-9C0D-0804-9A54C6B4B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9913BB5-C0B1-E25B-1157-EE48841B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88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1AA1F-9640-3C29-051C-3A235FC6B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09B161-DEFC-AA57-9634-DF9E1C038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89EA9E-C7BF-4C25-CDA3-933246269D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ED756-0CD6-411C-B77E-FC0BABA8139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3B0C3F-A07B-DC88-8D45-A557140F9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9E44CB-F8E8-3865-F169-352C1D305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FA8A3-9C31-49D4-9AEB-D34BE02D5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ducomm.iro.perm.ru/groups/funkcionalnaya-gramotnost-obuchayushchihsya/event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forms.yandex.ru/u/639b4cae3e9d08193af1a78c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8FA1E1A-3515-AFDE-0B64-F5547C7202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106" r="46013" b="46543"/>
          <a:stretch/>
        </p:blipFill>
        <p:spPr>
          <a:xfrm>
            <a:off x="0" y="0"/>
            <a:ext cx="12192000" cy="6862763"/>
          </a:xfrm>
          <a:prstGeom prst="rect">
            <a:avLst/>
          </a:prstGeom>
          <a:ln w="28575">
            <a:noFill/>
          </a:ln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53749" y="1260538"/>
            <a:ext cx="10744200" cy="33361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br>
              <a:rPr lang="ru-RU" sz="3600" b="1" spc="-110" dirty="0"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3600" b="1" spc="-110" dirty="0"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Установочный региональный вебинар-совещание для сетевых педагогических команд </a:t>
            </a:r>
            <a:br>
              <a:rPr lang="ru-RU" sz="3600" b="1" spc="-110" dirty="0"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3600" b="1" spc="-110" dirty="0"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«Функциональная грамотность: образование для жизни»</a:t>
            </a:r>
            <a:endParaRPr lang="ru-RU" sz="3600" b="1" spc="-10" dirty="0">
              <a:solidFill>
                <a:srgbClr val="FFFFFF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0598" y="5162197"/>
            <a:ext cx="10607351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000" b="1" dirty="0">
                <a:solidFill>
                  <a:schemeClr val="bg1"/>
                </a:solidFill>
                <a:latin typeface="Arial"/>
                <a:cs typeface="Arial"/>
              </a:rPr>
              <a:t>Яковлева Надежда Геннадьевна, руководитель проекта ФГ, старший преподаватель кафедры общего образования ГАУ ДПО "Институт развития образования Пермского края"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91AD208-77A3-1D74-90A2-832B7A0BE52F}"/>
              </a:ext>
            </a:extLst>
          </p:cNvPr>
          <p:cNvGrpSpPr/>
          <p:nvPr/>
        </p:nvGrpSpPr>
        <p:grpSpPr>
          <a:xfrm>
            <a:off x="8134350" y="411501"/>
            <a:ext cx="3360369" cy="607674"/>
            <a:chOff x="8134350" y="411501"/>
            <a:chExt cx="3360369" cy="60767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CBD60E-2EB4-9E62-8AB5-4B085EAA20CA}"/>
                </a:ext>
              </a:extLst>
            </p:cNvPr>
            <p:cNvSpPr txBox="1"/>
            <p:nvPr/>
          </p:nvSpPr>
          <p:spPr>
            <a:xfrm>
              <a:off x="8319109" y="411501"/>
              <a:ext cx="2990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chemeClr val="bg1"/>
                  </a:solidFill>
                </a:rPr>
                <a:t>учитель будущего</a:t>
              </a:r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68DFE7C6-05B4-5DDC-E6D1-554A1354FCE5}"/>
                </a:ext>
              </a:extLst>
            </p:cNvPr>
            <p:cNvSpPr/>
            <p:nvPr/>
          </p:nvSpPr>
          <p:spPr>
            <a:xfrm>
              <a:off x="8134350" y="926774"/>
              <a:ext cx="352425" cy="9240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28943044-28F8-3856-A99A-211BC6093732}"/>
                </a:ext>
              </a:extLst>
            </p:cNvPr>
            <p:cNvSpPr/>
            <p:nvPr/>
          </p:nvSpPr>
          <p:spPr>
            <a:xfrm>
              <a:off x="11074075" y="491735"/>
              <a:ext cx="420644" cy="8929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ПЛАН РАБОТЫ ПО НАУЧНО-МЕТОДИЧЕСКОМУ СОПРОВОЖДЕНИЮ СЕТЕВЫХ ГРУПП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69319E-B049-7DC9-BFCA-FD7CA26E91AC}"/>
              </a:ext>
            </a:extLst>
          </p:cNvPr>
          <p:cNvSpPr txBox="1"/>
          <p:nvPr/>
        </p:nvSpPr>
        <p:spPr>
          <a:xfrm>
            <a:off x="714375" y="1476375"/>
            <a:ext cx="1110615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готовности педагогов к проведению работы по формированию и оценке функциональной грамотности обучающихся (онлайн-анкетирование).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Консультативное сопровождение работы общеобразовательных организаций в Пермском крае края по внедрению в учебный процесс заданий для оценки функциональной грамотности обучающихся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Научно-методическое сопровождение деятельности региональных команд педагогов по вопросам внедрения в учебный процесс заданий по формированию функциональной грамотности обучающихся.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и проведение вебинара-практикума для педагогических работников сетевых команд по работе с банками заданий для оценки функциональной грамотности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вебинаров-тренингов для педагогических работников по разбору заданий на оценку ФГ.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мастер – классов.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вебинаров-тренингов для педагогических работников по внедрению заданий для оценки функциональной грамотности обучающихся в образовательный процесс.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и проведение региональной ярмарки по обмену опытом «Образовательные практики формирования функциональной грамотности школьников»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852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ИТОГ РАБОТЫ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4635C-48EC-72E3-BA59-BB7D35F4C3F3}"/>
              </a:ext>
            </a:extLst>
          </p:cNvPr>
          <p:cNvSpPr txBox="1"/>
          <p:nvPr/>
        </p:nvSpPr>
        <p:spPr>
          <a:xfrm>
            <a:off x="838200" y="1638300"/>
            <a:ext cx="107060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Продукт:</a:t>
            </a: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методическая разработка.</a:t>
            </a:r>
          </a:p>
          <a:p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Методическая разработка может быть итоговым продуктом групповой или индивидуальной работы. </a:t>
            </a:r>
          </a:p>
          <a:p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Примеры методических разработок: игры, сценарии уроков, внеурочных занятий, программа элективного курса, комплект заданий и т.д. </a:t>
            </a:r>
          </a:p>
          <a:p>
            <a:endParaRPr lang="ru-RU" sz="28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Форма итогового мероприятия: </a:t>
            </a: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ярмарка педагогических идей.</a:t>
            </a:r>
          </a:p>
          <a:p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Данное мероприятие будет проводиться очно/очно с применением дистанционных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1907082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ИНФОРМАЦИОННОЕ СОПРОВОЖДЕНИЕ ПРОЕКТА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FF615E-8250-B72F-FEE3-0F7B9883F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02" y="2401895"/>
            <a:ext cx="10775195" cy="41894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9C749A-F1FC-84B8-9D7F-EED894EA35A1}"/>
              </a:ext>
            </a:extLst>
          </p:cNvPr>
          <p:cNvSpPr txBox="1"/>
          <p:nvPr/>
        </p:nvSpPr>
        <p:spPr>
          <a:xfrm>
            <a:off x="708402" y="1524163"/>
            <a:ext cx="10775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Вся информация по проекту размещается на сайте:</a:t>
            </a:r>
          </a:p>
          <a:p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hlinkClick r:id="rId4"/>
              </a:rPr>
              <a:t>http://educomm.iro.perm.ru/groups/funkcionalnaya-gramotnost-obuchayushchihsya/events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65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ОБЩИЕ ВОПРОСЫ ПО ОРГАНИЗАЦИЯ РАБОТЫ</a:t>
            </a:r>
          </a:p>
        </p:txBody>
      </p:sp>
      <p:pic>
        <p:nvPicPr>
          <p:cNvPr id="7" name="Рисунок 6" descr="Будильник">
            <a:extLst>
              <a:ext uri="{FF2B5EF4-FFF2-40B4-BE49-F238E27FC236}">
                <a16:creationId xmlns:a16="http://schemas.microsoft.com/office/drawing/2014/main" id="{A4F204B6-0720-C767-D3B2-50775A032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8775" y="2025620"/>
            <a:ext cx="914400" cy="914400"/>
          </a:xfrm>
          <a:prstGeom prst="rect">
            <a:avLst/>
          </a:prstGeom>
        </p:spPr>
      </p:pic>
      <p:pic>
        <p:nvPicPr>
          <p:cNvPr id="9" name="Рисунок 8" descr="Синхронизация облака">
            <a:extLst>
              <a:ext uri="{FF2B5EF4-FFF2-40B4-BE49-F238E27FC236}">
                <a16:creationId xmlns:a16="http://schemas.microsoft.com/office/drawing/2014/main" id="{66545300-83DC-4B3B-21F9-7BF71B6B79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72126" y="2025620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48415C-2356-ECDF-C0D4-FA058E876D74}"/>
              </a:ext>
            </a:extLst>
          </p:cNvPr>
          <p:cNvSpPr txBox="1"/>
          <p:nvPr/>
        </p:nvSpPr>
        <p:spPr>
          <a:xfrm>
            <a:off x="704853" y="3039502"/>
            <a:ext cx="301941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Почему утро?</a:t>
            </a:r>
          </a:p>
          <a:p>
            <a:endParaRPr lang="ru-RU" sz="32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Большое количество участников. Возможность одновременной работы на платформе до 300 чел.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D5374D-31AD-EC28-4ADE-2D8915EFD098}"/>
              </a:ext>
            </a:extLst>
          </p:cNvPr>
          <p:cNvSpPr txBox="1"/>
          <p:nvPr/>
        </p:nvSpPr>
        <p:spPr>
          <a:xfrm>
            <a:off x="4524377" y="3039501"/>
            <a:ext cx="3409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Почему онлайн?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EDB359A-307E-D0F6-D813-96B585FBF8D9}"/>
              </a:ext>
            </a:extLst>
          </p:cNvPr>
          <p:cNvCxnSpPr/>
          <p:nvPr/>
        </p:nvCxnSpPr>
        <p:spPr>
          <a:xfrm>
            <a:off x="4057650" y="2676207"/>
            <a:ext cx="0" cy="358140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62CCCBA4-D75B-66D2-7EF6-47F38969C686}"/>
              </a:ext>
            </a:extLst>
          </p:cNvPr>
          <p:cNvCxnSpPr/>
          <p:nvPr/>
        </p:nvCxnSpPr>
        <p:spPr>
          <a:xfrm>
            <a:off x="8096251" y="2676207"/>
            <a:ext cx="0" cy="358140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Академическая шапочка">
            <a:extLst>
              <a:ext uri="{FF2B5EF4-FFF2-40B4-BE49-F238E27FC236}">
                <a16:creationId xmlns:a16="http://schemas.microsoft.com/office/drawing/2014/main" id="{769595BB-6BA6-28B2-AC33-83282126D0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67852" y="2107077"/>
            <a:ext cx="9144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155A04-9D49-AC6E-59C7-886964D0883B}"/>
              </a:ext>
            </a:extLst>
          </p:cNvPr>
          <p:cNvSpPr txBox="1"/>
          <p:nvPr/>
        </p:nvSpPr>
        <p:spPr>
          <a:xfrm>
            <a:off x="8706946" y="3039501"/>
            <a:ext cx="26169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Сертификат?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20A64E-1AC7-6E13-C2CF-611F2723180C}"/>
              </a:ext>
            </a:extLst>
          </p:cNvPr>
          <p:cNvSpPr txBox="1"/>
          <p:nvPr/>
        </p:nvSpPr>
        <p:spPr>
          <a:xfrm>
            <a:off x="4524377" y="4038600"/>
            <a:ext cx="3095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Большое количество участников.</a:t>
            </a:r>
          </a:p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Вместимость аудитории 30 – 40 чел.</a:t>
            </a:r>
            <a:endParaRPr lang="ru-RU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D2D85E-E889-B3DC-1C5E-27C6F8660E84}"/>
              </a:ext>
            </a:extLst>
          </p:cNvPr>
          <p:cNvSpPr txBox="1"/>
          <p:nvPr/>
        </p:nvSpPr>
        <p:spPr>
          <a:xfrm>
            <a:off x="8405721" y="3986018"/>
            <a:ext cx="3219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Итоговый продукт.</a:t>
            </a:r>
          </a:p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Участие в итоговом мероприятии.</a:t>
            </a:r>
          </a:p>
          <a:p>
            <a:pPr algn="ctr"/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Дорожная карта ИОМа.</a:t>
            </a:r>
          </a:p>
        </p:txBody>
      </p:sp>
    </p:spTree>
    <p:extLst>
      <p:ext uri="{BB962C8B-B14F-4D97-AF65-F5344CB8AC3E}">
        <p14:creationId xmlns:p14="http://schemas.microsoft.com/office/powerpoint/2010/main" val="1876708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ДОРОЖНАЯ КАРТА ИНДИВИДУАЛЬНОГО ОБРАЗОВАТЕЛЬНОГО МАРШРУТА (ИОМ)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B0E85-2A9E-2B04-F390-0DFC0BFEB429}"/>
              </a:ext>
            </a:extLst>
          </p:cNvPr>
          <p:cNvSpPr txBox="1"/>
          <p:nvPr/>
        </p:nvSpPr>
        <p:spPr>
          <a:xfrm>
            <a:off x="838200" y="1771650"/>
            <a:ext cx="105156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0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Индивидуальный образовательный маршрут педагога – это технология профессионального развития для разработки эффективной и структурированной образовательной программы, направленной на достижение личного профессионального роста и мастерства.</a:t>
            </a:r>
            <a:endParaRPr lang="ru-RU" sz="28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362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>
            <a:extLst>
              <a:ext uri="{FF2B5EF4-FFF2-40B4-BE49-F238E27FC236}">
                <a16:creationId xmlns:a16="http://schemas.microsoft.com/office/drawing/2014/main" id="{8BC1A607-8A72-5CF8-A166-E8456DF1D8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11285"/>
            <a:ext cx="12192000" cy="9732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F6FECC-C8AB-4DF3-81F0-5FAADD5D8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9193"/>
          </a:xfrm>
        </p:spPr>
        <p:txBody>
          <a:bodyPr>
            <a:normAutofit fontScale="90000"/>
          </a:bodyPr>
          <a:lstStyle/>
          <a:p>
            <a:br>
              <a:rPr lang="ru-RU" b="1" i="0" dirty="0">
                <a:solidFill>
                  <a:srgbClr val="A62236"/>
                </a:solidFill>
                <a:effectLst/>
                <a:latin typeface="Roboto" panose="02000000000000000000" pitchFamily="2" charset="0"/>
              </a:rPr>
            </a:br>
            <a:r>
              <a:rPr lang="ru-RU" sz="4000" b="1" i="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АЛГОРИТМ РАЗРАБОТКИ ИОМ</a:t>
            </a:r>
            <a:br>
              <a:rPr lang="ru-RU" sz="4000" b="1" i="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</a:br>
            <a:endParaRPr lang="ru-RU" sz="40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CCECD9A-0A9B-4F42-BADB-765DBE466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09529"/>
            <a:ext cx="10515600" cy="3167433"/>
          </a:xfrm>
        </p:spPr>
        <p:txBody>
          <a:bodyPr/>
          <a:lstStyle/>
          <a:p>
            <a:pPr marL="457200" indent="-457200" algn="l" rtl="0">
              <a:buFont typeface="+mj-lt"/>
              <a:buAutoNum type="arabicPeriod"/>
            </a:pPr>
            <a:r>
              <a:rPr lang="ru-RU" sz="2400" b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Саморефлексия. Педагог должен проанализировать свою профессиональную деятельность и сделать выводы о ее сильных и слабых аспектах. Это необходимо для эффективной разработки дальнейших этапов ИОМ;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ru-RU" sz="2400" b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Составление дорожной карты. По итогам первого пункта педагог составляет план работы на определенный период времени. </a:t>
            </a:r>
          </a:p>
          <a:p>
            <a:endParaRPr lang="ru-RU" dirty="0"/>
          </a:p>
        </p:txBody>
      </p:sp>
      <p:sp>
        <p:nvSpPr>
          <p:cNvPr id="4" name="Прямоугольник: загнутый угол 3">
            <a:extLst>
              <a:ext uri="{FF2B5EF4-FFF2-40B4-BE49-F238E27FC236}">
                <a16:creationId xmlns:a16="http://schemas.microsoft.com/office/drawing/2014/main" id="{B7A2EF49-5E30-4722-9C5E-AA91D1A0C15D}"/>
              </a:ext>
            </a:extLst>
          </p:cNvPr>
          <p:cNvSpPr/>
          <p:nvPr/>
        </p:nvSpPr>
        <p:spPr>
          <a:xfrm>
            <a:off x="949911" y="1775534"/>
            <a:ext cx="10289589" cy="976544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0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Процесс составления ИОМ необходимо разделить на несколько этапов:</a:t>
            </a:r>
            <a:endParaRPr lang="ru-RU" sz="28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098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A6D602EF-433D-E2EA-6EE0-09165FADD4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11285"/>
            <a:ext cx="12192000" cy="9732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09518-35AD-4022-B3DE-3C59F3874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3229"/>
          </a:xfrm>
        </p:spPr>
        <p:txBody>
          <a:bodyPr>
            <a:normAutofit fontScale="90000"/>
          </a:bodyPr>
          <a:lstStyle/>
          <a:p>
            <a:br>
              <a:rPr lang="ru-RU" b="1" i="0" dirty="0">
                <a:solidFill>
                  <a:srgbClr val="A62236"/>
                </a:solidFill>
                <a:effectLst/>
                <a:latin typeface="Roboto" panose="02000000000000000000" pitchFamily="2" charset="0"/>
              </a:rPr>
            </a:br>
            <a:r>
              <a:rPr lang="ru-RU" sz="31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ЧТО ВКЛЮЧАЕТ В СЕБЯ ДОРОЖНАЯ КАРТА ИОМ</a:t>
            </a:r>
            <a:br>
              <a:rPr lang="ru-RU" sz="3100" b="0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</a:br>
            <a:endParaRPr lang="ru-RU" sz="31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75200A-E9D1-43BB-907B-50B12F1D0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Тематические направления, определяющие всю работу.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Перечень мероприятий для каждого направления.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Четкие сроки реализации планируемых мероприятий (дедлайн).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Прогноз и описание ожидаемых достижений.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Формы и способы предоставления отчетности с отметкой о выполнении.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Практическое применение ИОМ.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Оценка своего профессионального пути и эффективности ИОМ.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018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загнутый угол 3">
            <a:extLst>
              <a:ext uri="{FF2B5EF4-FFF2-40B4-BE49-F238E27FC236}">
                <a16:creationId xmlns:a16="http://schemas.microsoft.com/office/drawing/2014/main" id="{9C78FBF2-2931-4AF9-9893-97910C597E96}"/>
              </a:ext>
            </a:extLst>
          </p:cNvPr>
          <p:cNvSpPr/>
          <p:nvPr/>
        </p:nvSpPr>
        <p:spPr>
          <a:xfrm>
            <a:off x="772886" y="762000"/>
            <a:ext cx="10613571" cy="957943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Данные пункты должны включать следующую информацию:</a:t>
            </a:r>
            <a:endParaRPr lang="ru-RU" sz="32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06E690-A99B-4F19-B9D1-6367CA9CE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886" y="2024743"/>
            <a:ext cx="10580914" cy="4152220"/>
          </a:xfrm>
        </p:spPr>
        <p:txBody>
          <a:bodyPr/>
          <a:lstStyle/>
          <a:p>
            <a:pPr algn="l" rt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Демонстрация достижения по каждому направлению через конкретный проект (сценарий, методический план, статьи, курсовая)</a:t>
            </a:r>
          </a:p>
          <a:p>
            <a:pPr algn="l" rt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Личное отношение к разработанным проектам (самодиагностика проделанной работы в виде презентации или творческого отчета)</a:t>
            </a:r>
          </a:p>
          <a:p>
            <a:pPr algn="l" rtl="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Четкое указание места и времени предоставления отчета о работе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27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>
            <a:extLst>
              <a:ext uri="{FF2B5EF4-FFF2-40B4-BE49-F238E27FC236}">
                <a16:creationId xmlns:a16="http://schemas.microsoft.com/office/drawing/2014/main" id="{A14542C5-614B-BE11-E543-D3BE3E2FC0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11285"/>
            <a:ext cx="12192000" cy="973229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DA1A4A5-D759-4B0B-B048-2D4EDA09E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СТРУКТУРА ДОРОЖНОЙ КАРТЫ ИОМ</a:t>
            </a:r>
            <a:br>
              <a:rPr lang="ru-RU" sz="3600" b="1" i="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</a:br>
            <a:endParaRPr lang="ru-RU" sz="3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: загнутый угол 6">
            <a:extLst>
              <a:ext uri="{FF2B5EF4-FFF2-40B4-BE49-F238E27FC236}">
                <a16:creationId xmlns:a16="http://schemas.microsoft.com/office/drawing/2014/main" id="{EADC5992-0C3A-4DA8-BADC-7B874980B757}"/>
              </a:ext>
            </a:extLst>
          </p:cNvPr>
          <p:cNvSpPr/>
          <p:nvPr/>
        </p:nvSpPr>
        <p:spPr>
          <a:xfrm>
            <a:off x="1132115" y="1828800"/>
            <a:ext cx="2895599" cy="3973286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buFont typeface="+mj-lt"/>
              <a:buAutoNum type="arabicPeriod"/>
            </a:pPr>
            <a:r>
              <a:rPr lang="ru-RU" sz="28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Титульный лист.</a:t>
            </a:r>
          </a:p>
          <a:p>
            <a:pPr marL="457200" indent="-457200" algn="ctr" rtl="0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Название учебного заведения</a:t>
            </a:r>
          </a:p>
          <a:p>
            <a:pPr marL="457200" indent="-457200" algn="ctr" rtl="0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Ф.И.О. педагога</a:t>
            </a:r>
          </a:p>
          <a:p>
            <a:pPr marL="457200" indent="-457200" algn="ctr" rtl="0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Город, год создания</a:t>
            </a:r>
          </a:p>
        </p:txBody>
      </p:sp>
      <p:sp>
        <p:nvSpPr>
          <p:cNvPr id="8" name="Прямоугольник: загнутый угол 7">
            <a:extLst>
              <a:ext uri="{FF2B5EF4-FFF2-40B4-BE49-F238E27FC236}">
                <a16:creationId xmlns:a16="http://schemas.microsoft.com/office/drawing/2014/main" id="{BF4AA2FB-C9D8-4A54-A276-14561D50F565}"/>
              </a:ext>
            </a:extLst>
          </p:cNvPr>
          <p:cNvSpPr/>
          <p:nvPr/>
        </p:nvSpPr>
        <p:spPr>
          <a:xfrm>
            <a:off x="8164285" y="1828800"/>
            <a:ext cx="2895599" cy="3973286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2800" b="1" i="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/>
            <a:endParaRPr lang="ru-RU" sz="2800" b="1" i="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/>
            <a:r>
              <a:rPr lang="ru-RU" sz="28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Дорожная карта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Организационные формы ИОМа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Содержание деятельности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Продукт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Самооценка эффективности</a:t>
            </a:r>
            <a:endParaRPr lang="ru-RU" sz="2400" b="1" i="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14350" indent="-514350" algn="ctr" rtl="0">
              <a:buFont typeface="Arial" panose="020B0604020202020204" pitchFamily="34" charset="0"/>
              <a:buChar char="•"/>
            </a:pPr>
            <a:endParaRPr lang="ru-RU" sz="2400" b="1" i="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 algn="ctr" rtl="0">
              <a:buFont typeface="Arial" panose="020B0604020202020204" pitchFamily="34" charset="0"/>
              <a:buChar char="•"/>
            </a:pPr>
            <a:endParaRPr lang="ru-RU" sz="2800" b="1" i="0" dirty="0">
              <a:solidFill>
                <a:schemeClr val="bg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Прямоугольник: загнутый угол 8">
            <a:extLst>
              <a:ext uri="{FF2B5EF4-FFF2-40B4-BE49-F238E27FC236}">
                <a16:creationId xmlns:a16="http://schemas.microsoft.com/office/drawing/2014/main" id="{C7800D70-D689-4C93-8C39-4FB524450E6B}"/>
              </a:ext>
            </a:extLst>
          </p:cNvPr>
          <p:cNvSpPr/>
          <p:nvPr/>
        </p:nvSpPr>
        <p:spPr>
          <a:xfrm>
            <a:off x="4310743" y="1828801"/>
            <a:ext cx="3624943" cy="3973286"/>
          </a:xfrm>
          <a:prstGeom prst="foldedCorner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buFont typeface="+mj-lt"/>
              <a:buAutoNum type="arabicPeriod" startAt="2"/>
            </a:pPr>
            <a:endParaRPr lang="ru-RU" sz="2000" b="0" i="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>
              <a:buFont typeface="+mj-lt"/>
              <a:buAutoNum type="arabicPeriod" startAt="2"/>
            </a:pP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>
              <a:buFont typeface="+mj-lt"/>
              <a:buAutoNum type="arabicPeriod" startAt="2"/>
            </a:pPr>
            <a:endParaRPr lang="ru-RU" sz="2000" b="1" i="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 rtl="0">
              <a:buFont typeface="+mj-lt"/>
              <a:buAutoNum type="arabicPeriod" startAt="2"/>
            </a:pPr>
            <a:r>
              <a:rPr lang="ru-RU" sz="2000" b="1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Информационная справка о педагоге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Ф.И.О.;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занимаемая должность;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образование;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дата аттестации;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квалификационная категория;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дата прохождения программ повышения квалификации;</a:t>
            </a:r>
          </a:p>
          <a:p>
            <a:pPr marL="342900" indent="-342900" algn="ctr" rtl="0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педагогический стаж.</a:t>
            </a:r>
          </a:p>
          <a:p>
            <a:pPr algn="ctr"/>
            <a:r>
              <a:rPr lang="ru-RU" sz="20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61378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загнутый угол 3">
            <a:extLst>
              <a:ext uri="{FF2B5EF4-FFF2-40B4-BE49-F238E27FC236}">
                <a16:creationId xmlns:a16="http://schemas.microsoft.com/office/drawing/2014/main" id="{9C78FBF2-2931-4AF9-9893-97910C597E96}"/>
              </a:ext>
            </a:extLst>
          </p:cNvPr>
          <p:cNvSpPr/>
          <p:nvPr/>
        </p:nvSpPr>
        <p:spPr>
          <a:xfrm>
            <a:off x="772886" y="533400"/>
            <a:ext cx="10613571" cy="957943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 ИОМ отражаются такие направления деятельности как:</a:t>
            </a:r>
            <a:endParaRPr lang="ru-RU" sz="32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06E690-A99B-4F19-B9D1-6367CA9CE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886" y="1590674"/>
            <a:ext cx="10771414" cy="4829175"/>
          </a:xfrm>
        </p:spPr>
        <p:txBody>
          <a:bodyPr>
            <a:normAutofit fontScale="55000" lnSpcReduction="20000"/>
          </a:bodyPr>
          <a:lstStyle/>
          <a:p>
            <a:pPr algn="l" rtl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44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профессиональные (изучение особенностей и требований проф. стандартов и ФГОС, разработка рабочих программ, плановая аттестация, участие в конкурсах проф. мастерства);</a:t>
            </a:r>
          </a:p>
          <a:p>
            <a:pPr algn="l" rtl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44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психологические и педагогические ( анализ своей проф. деятельности с учетом развития информационных технологий, изучение педагогической и психологической литературы);</a:t>
            </a:r>
          </a:p>
          <a:p>
            <a:pPr algn="l" rtl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44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методические (разработка личного учебно-методического комплекса и приемов при проведении НОД, продумывание досуговых мероприятий, участие в олимпиадах, семинарах, конкурсах);</a:t>
            </a:r>
          </a:p>
          <a:p>
            <a:pPr algn="l" rtl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44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IT-технологии (изучение и внедрение ИКТ в образовательный процесс, освоение новых программ, совершенствование навыков пользования ПК</a:t>
            </a:r>
            <a:r>
              <a:rPr lang="ru-RU" sz="38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80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ПЛАН ВЕБИНАРА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FC28DC-7448-BCFB-C885-4A308FFB4937}"/>
              </a:ext>
            </a:extLst>
          </p:cNvPr>
          <p:cNvSpPr txBox="1"/>
          <p:nvPr/>
        </p:nvSpPr>
        <p:spPr>
          <a:xfrm>
            <a:off x="990600" y="1800225"/>
            <a:ext cx="102584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 работе по формированию </a:t>
            </a:r>
            <a:r>
              <a:rPr lang="ru-RU" sz="2800" spc="-11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функциональной грамотности в Пермском крае.</a:t>
            </a: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Дорожная карта проекта.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 проекте </a:t>
            </a: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ФГ в пермском крае в 2022 - 2023 учебном году.</a:t>
            </a:r>
          </a:p>
          <a:p>
            <a:pPr marL="914400" lvl="1" indent="-457200">
              <a:buFont typeface="+mj-lt"/>
              <a:buAutoNum type="alphaL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Общая информация.</a:t>
            </a:r>
          </a:p>
          <a:p>
            <a:pPr marL="914400" lvl="1" indent="-457200">
              <a:buFont typeface="+mj-lt"/>
              <a:buAutoNum type="alphaL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Руководители направлений.</a:t>
            </a:r>
          </a:p>
          <a:p>
            <a:pPr marL="914400" lvl="1" indent="-457200">
              <a:buFont typeface="+mj-lt"/>
              <a:buAutoNum type="alphaL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План работы.</a:t>
            </a:r>
          </a:p>
          <a:p>
            <a:pPr marL="914400" lvl="1" indent="-457200">
              <a:buFont typeface="+mj-lt"/>
              <a:buAutoNum type="alphaL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Итог работы. </a:t>
            </a:r>
          </a:p>
          <a:p>
            <a:pPr marL="914400" lvl="1" indent="-457200">
              <a:buFont typeface="+mj-lt"/>
              <a:buAutoNum type="alphaL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Информационное сопровождение проекта.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Общие вопросы по организация работы.</a:t>
            </a:r>
            <a:endParaRPr lang="ru-RU" sz="28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91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9F2877DB-E099-C90A-1173-A52C2B9403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11285"/>
            <a:ext cx="12192000" cy="9732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591AD-3899-4C52-9960-88A691847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1284"/>
            <a:ext cx="10515600" cy="973229"/>
          </a:xfrm>
        </p:spPr>
        <p:txBody>
          <a:bodyPr>
            <a:normAutofit fontScale="90000"/>
          </a:bodyPr>
          <a:lstStyle/>
          <a:p>
            <a:br>
              <a:rPr lang="ru-RU" b="1" i="0" dirty="0">
                <a:solidFill>
                  <a:srgbClr val="A62236"/>
                </a:solidFill>
                <a:effectLst/>
                <a:latin typeface="Roboto" panose="02000000000000000000" pitchFamily="2" charset="0"/>
              </a:rPr>
            </a:br>
            <a:r>
              <a:rPr lang="ru-RU" sz="3600" b="1" i="0" dirty="0">
                <a:solidFill>
                  <a:schemeClr val="bg1"/>
                </a:solidFill>
                <a:effectLst/>
                <a:latin typeface="Bookman Old Style" panose="02050604050505020204" pitchFamily="18" charset="0"/>
                <a:ea typeface="Cambria" panose="02040503050406030204" pitchFamily="18" charset="0"/>
              </a:rPr>
              <a:t>ИНСТРУМЕНТЫ РЕАЛИЗАЦИИ</a:t>
            </a:r>
            <a:r>
              <a:rPr lang="ru-RU" sz="36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600" b="1" i="0" dirty="0">
                <a:solidFill>
                  <a:schemeClr val="bg1"/>
                </a:solidFill>
                <a:effectLst/>
                <a:latin typeface="Bookman Old Style" panose="02050604050505020204" pitchFamily="18" charset="0"/>
                <a:ea typeface="Cambria" panose="02040503050406030204" pitchFamily="18" charset="0"/>
              </a:rPr>
              <a:t>ИОМ.</a:t>
            </a:r>
            <a:br>
              <a:rPr lang="ru-RU" sz="3600" i="0" dirty="0">
                <a:solidFill>
                  <a:srgbClr val="A62236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4DABD2-9368-434C-B015-7BD654060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5600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10000"/>
              </a:lnSpc>
            </a:pPr>
            <a:r>
              <a:rPr lang="ru-RU" sz="31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Самообразование может реализовываться путем работы с научной и методической литературой, посещения открытых уроков, самодиагностики, освоения инновационных технологий и разработки проектов. Педагог в данном случае должен работать в команде методиста и педагога-психолога, а также научного руководителя от вуза или учреждений системы повышения квалификации.</a:t>
            </a:r>
          </a:p>
          <a:p>
            <a:pPr algn="l" rtl="0">
              <a:lnSpc>
                <a:spcPct val="110000"/>
              </a:lnSpc>
            </a:pPr>
            <a:r>
              <a:rPr lang="ru-RU" sz="31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Среди педагогов может происходить взаимообучение через презентации личного педагогического опыта, например, открытые уроки, презентации на семинарах, проектную деятельность, мастер-классы и банки научно-методических разработок.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598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загнутый угол 3">
            <a:extLst>
              <a:ext uri="{FF2B5EF4-FFF2-40B4-BE49-F238E27FC236}">
                <a16:creationId xmlns:a16="http://schemas.microsoft.com/office/drawing/2014/main" id="{8A6F1E71-BBCC-4D14-948B-1A05AF1F80A2}"/>
              </a:ext>
            </a:extLst>
          </p:cNvPr>
          <p:cNvSpPr/>
          <p:nvPr/>
        </p:nvSpPr>
        <p:spPr>
          <a:xfrm>
            <a:off x="838199" y="681038"/>
            <a:ext cx="10515599" cy="934700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Наиболее распространенные формы представления результатов ИОМ педагога: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Прямоугольник: загнутый угол 8">
            <a:extLst>
              <a:ext uri="{FF2B5EF4-FFF2-40B4-BE49-F238E27FC236}">
                <a16:creationId xmlns:a16="http://schemas.microsoft.com/office/drawing/2014/main" id="{F45666C0-7EC5-4B0D-9777-4B26D53E2F86}"/>
              </a:ext>
            </a:extLst>
          </p:cNvPr>
          <p:cNvSpPr/>
          <p:nvPr/>
        </p:nvSpPr>
        <p:spPr>
          <a:xfrm>
            <a:off x="981075" y="1857375"/>
            <a:ext cx="3057525" cy="133350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Портфолио </a:t>
            </a:r>
            <a:endParaRPr lang="ru-RU" sz="2400" b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Прямоугольник: загнутый угол 9">
            <a:extLst>
              <a:ext uri="{FF2B5EF4-FFF2-40B4-BE49-F238E27FC236}">
                <a16:creationId xmlns:a16="http://schemas.microsoft.com/office/drawing/2014/main" id="{425C03B2-6C27-4E68-A5A8-9E07B439FF55}"/>
              </a:ext>
            </a:extLst>
          </p:cNvPr>
          <p:cNvSpPr/>
          <p:nvPr/>
        </p:nvSpPr>
        <p:spPr>
          <a:xfrm>
            <a:off x="8229603" y="1914525"/>
            <a:ext cx="2981322" cy="133350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Педагогический проект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: загнутый угол 10">
            <a:extLst>
              <a:ext uri="{FF2B5EF4-FFF2-40B4-BE49-F238E27FC236}">
                <a16:creationId xmlns:a16="http://schemas.microsoft.com/office/drawing/2014/main" id="{91A00DAB-B915-479E-805E-263159728A1D}"/>
              </a:ext>
            </a:extLst>
          </p:cNvPr>
          <p:cNvSpPr/>
          <p:nvPr/>
        </p:nvSpPr>
        <p:spPr>
          <a:xfrm>
            <a:off x="4567235" y="1914525"/>
            <a:ext cx="3057525" cy="1333500"/>
          </a:xfrm>
          <a:prstGeom prst="foldedCorner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Мастер-класс 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endParaRPr lang="ru-RU" sz="24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Прямоугольник: загнутый угол 11">
            <a:extLst>
              <a:ext uri="{FF2B5EF4-FFF2-40B4-BE49-F238E27FC236}">
                <a16:creationId xmlns:a16="http://schemas.microsoft.com/office/drawing/2014/main" id="{89E694AA-6759-4A8E-99AC-84ABAAA8877F}"/>
              </a:ext>
            </a:extLst>
          </p:cNvPr>
          <p:cNvSpPr/>
          <p:nvPr/>
        </p:nvSpPr>
        <p:spPr>
          <a:xfrm>
            <a:off x="904875" y="3667125"/>
            <a:ext cx="3124200" cy="1333500"/>
          </a:xfrm>
          <a:prstGeom prst="foldedCorner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Отчет о ходе и результатах самообразования </a:t>
            </a:r>
            <a:endParaRPr lang="ru-RU" sz="2400" dirty="0"/>
          </a:p>
        </p:txBody>
      </p:sp>
      <p:sp>
        <p:nvSpPr>
          <p:cNvPr id="13" name="Прямоугольник: загнутый угол 12">
            <a:extLst>
              <a:ext uri="{FF2B5EF4-FFF2-40B4-BE49-F238E27FC236}">
                <a16:creationId xmlns:a16="http://schemas.microsoft.com/office/drawing/2014/main" id="{3BA81EA5-AE9C-46EC-A67D-20AF9BF80EFA}"/>
              </a:ext>
            </a:extLst>
          </p:cNvPr>
          <p:cNvSpPr/>
          <p:nvPr/>
        </p:nvSpPr>
        <p:spPr>
          <a:xfrm>
            <a:off x="8229603" y="3667125"/>
            <a:ext cx="2981322" cy="1333500"/>
          </a:xfrm>
          <a:prstGeom prst="foldedCorner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Предоставление  инновационной продукции </a:t>
            </a:r>
            <a:endParaRPr lang="ru-RU" sz="2400" dirty="0"/>
          </a:p>
        </p:txBody>
      </p:sp>
      <p:sp>
        <p:nvSpPr>
          <p:cNvPr id="14" name="Прямоугольник: загнутый угол 13">
            <a:extLst>
              <a:ext uri="{FF2B5EF4-FFF2-40B4-BE49-F238E27FC236}">
                <a16:creationId xmlns:a16="http://schemas.microsoft.com/office/drawing/2014/main" id="{A04CAF2B-1340-4DDA-8315-AF1103101E08}"/>
              </a:ext>
            </a:extLst>
          </p:cNvPr>
          <p:cNvSpPr/>
          <p:nvPr/>
        </p:nvSpPr>
        <p:spPr>
          <a:xfrm>
            <a:off x="4567235" y="3667125"/>
            <a:ext cx="3124200" cy="1333500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Программы занятий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2BAD64-A37E-4D41-8631-E23E073220CF}"/>
              </a:ext>
            </a:extLst>
          </p:cNvPr>
          <p:cNvSpPr txBox="1"/>
          <p:nvPr/>
        </p:nvSpPr>
        <p:spPr>
          <a:xfrm>
            <a:off x="904875" y="5299413"/>
            <a:ext cx="103060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 алгоритма ИОМ есть важное преимущество – гибкость составления. Педагог может начать работу над ним с удобного ему этапа. Результаты индивидуального образовательного маршрута педагога могут послужить хорошей базой для портфолио учителя или образовательной организации, в которой он работает.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953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8FA1E1A-3515-AFDE-0B64-F5547C7202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106" r="46013" b="46543"/>
          <a:stretch/>
        </p:blipFill>
        <p:spPr>
          <a:xfrm>
            <a:off x="0" y="0"/>
            <a:ext cx="12192000" cy="6862763"/>
          </a:xfrm>
          <a:prstGeom prst="rect">
            <a:avLst/>
          </a:prstGeom>
          <a:ln w="28575">
            <a:noFill/>
          </a:ln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92774" y="2471232"/>
            <a:ext cx="8206452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br>
              <a:rPr lang="ru-RU" sz="3600" b="1" spc="-110" dirty="0"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b="1" spc="-110" dirty="0">
                <a:solidFill>
                  <a:srgbClr val="FFFF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b="1" spc="-10" dirty="0">
              <a:solidFill>
                <a:srgbClr val="FFFFFF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5B06D8F-095A-CEAB-2281-9E58807E0562}"/>
              </a:ext>
            </a:extLst>
          </p:cNvPr>
          <p:cNvGrpSpPr/>
          <p:nvPr/>
        </p:nvGrpSpPr>
        <p:grpSpPr>
          <a:xfrm>
            <a:off x="4415815" y="324081"/>
            <a:ext cx="3360369" cy="569421"/>
            <a:chOff x="8134350" y="449754"/>
            <a:chExt cx="3360369" cy="56942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ECBD60E-2EB4-9E62-8AB5-4B085EAA20CA}"/>
                </a:ext>
              </a:extLst>
            </p:cNvPr>
            <p:cNvSpPr txBox="1"/>
            <p:nvPr/>
          </p:nvSpPr>
          <p:spPr>
            <a:xfrm>
              <a:off x="8310562" y="449754"/>
              <a:ext cx="2990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chemeClr val="bg1"/>
                  </a:solidFill>
                </a:rPr>
                <a:t>учитель будущего</a:t>
              </a:r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68DFE7C6-05B4-5DDC-E6D1-554A1354FCE5}"/>
                </a:ext>
              </a:extLst>
            </p:cNvPr>
            <p:cNvSpPr/>
            <p:nvPr/>
          </p:nvSpPr>
          <p:spPr>
            <a:xfrm>
              <a:off x="8134350" y="926774"/>
              <a:ext cx="352425" cy="9240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28943044-28F8-3856-A99A-211BC6093732}"/>
                </a:ext>
              </a:extLst>
            </p:cNvPr>
            <p:cNvSpPr/>
            <p:nvPr/>
          </p:nvSpPr>
          <p:spPr>
            <a:xfrm>
              <a:off x="11074075" y="491735"/>
              <a:ext cx="420644" cy="8929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4189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ИНТЕЛЛЕКТ-КАРТА ПРОЕКТА ФГ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5D8CF5-8C02-6524-58A2-E4C995357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5" y="1699773"/>
            <a:ext cx="11048999" cy="4581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6794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D471D341-2168-3A95-5AFF-70D21B1E09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266"/>
          <a:stretch/>
        </p:blipFill>
        <p:spPr>
          <a:xfrm>
            <a:off x="0" y="311286"/>
            <a:ext cx="12192000" cy="9824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46BD3-0DB5-9834-D451-4BD319EBF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471" y="311286"/>
            <a:ext cx="11010089" cy="98249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ФГ В ПЕРМСКОМ КРАЕ В 2022 - 2023 УЧЕБНОМ ГОДУ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AA63AC07-4DEE-EA96-9A26-C2D75FCF17E5}"/>
              </a:ext>
            </a:extLst>
          </p:cNvPr>
          <p:cNvGrpSpPr/>
          <p:nvPr/>
        </p:nvGrpSpPr>
        <p:grpSpPr>
          <a:xfrm>
            <a:off x="2438371" y="1938476"/>
            <a:ext cx="9400189" cy="3786049"/>
            <a:chOff x="1467889" y="1557476"/>
            <a:chExt cx="12189975" cy="4561183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8E2B08A7-39EF-30B2-40AF-6F0597014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09684" y="1557476"/>
              <a:ext cx="3548180" cy="2993395"/>
            </a:xfrm>
            <a:prstGeom prst="rect">
              <a:avLst/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00E108BF-01EF-F21C-40B3-6F28EC048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53753" y="3125264"/>
              <a:ext cx="3548180" cy="2993395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185FFC4F-ACF1-8E98-277A-BF0B8B6A8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7889" y="3125264"/>
              <a:ext cx="3548180" cy="299339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97F196-31ED-1B19-AD13-5AABE2E88998}"/>
                </a:ext>
              </a:extLst>
            </p:cNvPr>
            <p:cNvSpPr txBox="1"/>
            <p:nvPr/>
          </p:nvSpPr>
          <p:spPr>
            <a:xfrm>
              <a:off x="7298313" y="4143549"/>
              <a:ext cx="3390953" cy="13619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 marR="5080" algn="ctr">
                <a:lnSpc>
                  <a:spcPct val="100000"/>
                </a:lnSpc>
                <a:spcBef>
                  <a:spcPts val="100"/>
                </a:spcBef>
              </a:pPr>
              <a:endParaRPr lang="ru-RU" sz="2000" b="1" dirty="0">
                <a:solidFill>
                  <a:srgbClr val="0070C0"/>
                </a:solidFill>
                <a:cs typeface="Arial"/>
              </a:endParaRPr>
            </a:p>
            <a:p>
              <a:pPr marL="12700" marR="5080" algn="ctr">
                <a:lnSpc>
                  <a:spcPct val="100000"/>
                </a:lnSpc>
                <a:spcBef>
                  <a:spcPts val="100"/>
                </a:spcBef>
              </a:pPr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ЕНГ </a:t>
              </a:r>
            </a:p>
            <a:p>
              <a:pPr marL="12700" marR="5080" algn="ctr">
                <a:lnSpc>
                  <a:spcPct val="100000"/>
                </a:lnSpc>
                <a:spcBef>
                  <a:spcPts val="100"/>
                </a:spcBef>
              </a:pPr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410 УЧАСТНИКОВ</a:t>
              </a:r>
            </a:p>
            <a:p>
              <a:pPr marL="12700" marR="5080" algn="ctr">
                <a:lnSpc>
                  <a:spcPct val="100000"/>
                </a:lnSpc>
                <a:spcBef>
                  <a:spcPts val="100"/>
                </a:spcBef>
              </a:pPr>
              <a:endParaRPr lang="ru-RU" sz="2000" b="1" dirty="0">
                <a:solidFill>
                  <a:srgbClr val="0070C0"/>
                </a:solidFill>
                <a:cs typeface="Arial"/>
              </a:endParaRPr>
            </a:p>
          </p:txBody>
        </p:sp>
        <p:sp>
          <p:nvSpPr>
            <p:cNvPr id="13" name="Шестиугольник 12">
              <a:extLst>
                <a:ext uri="{FF2B5EF4-FFF2-40B4-BE49-F238E27FC236}">
                  <a16:creationId xmlns:a16="http://schemas.microsoft.com/office/drawing/2014/main" id="{F071E9F5-18D0-4B7E-426C-E27B5A30ABA4}"/>
                </a:ext>
              </a:extLst>
            </p:cNvPr>
            <p:cNvSpPr/>
            <p:nvPr/>
          </p:nvSpPr>
          <p:spPr>
            <a:xfrm>
              <a:off x="4393660" y="1613118"/>
              <a:ext cx="3482502" cy="2937753"/>
            </a:xfrm>
            <a:prstGeom prst="hexagon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C80DC4-F9DB-8882-7D87-163244B58BAF}"/>
                </a:ext>
              </a:extLst>
            </p:cNvPr>
            <p:cNvSpPr txBox="1"/>
            <p:nvPr/>
          </p:nvSpPr>
          <p:spPr>
            <a:xfrm>
              <a:off x="1702937" y="4089105"/>
              <a:ext cx="3095138" cy="10413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00"/>
                </a:spcBef>
              </a:pPr>
              <a:endParaRPr lang="ru-RU" sz="2000" b="1" dirty="0">
                <a:solidFill>
                  <a:srgbClr val="0070C0"/>
                </a:solidFill>
                <a:cs typeface="Arial"/>
              </a:endParaRPr>
            </a:p>
            <a:p>
              <a:pPr algn="ctr">
                <a:lnSpc>
                  <a:spcPct val="100000"/>
                </a:lnSpc>
                <a:spcBef>
                  <a:spcPts val="100"/>
                </a:spcBef>
              </a:pPr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ЧГ</a:t>
              </a:r>
            </a:p>
            <a:p>
              <a:pPr algn="ctr">
                <a:lnSpc>
                  <a:spcPct val="100000"/>
                </a:lnSpc>
                <a:spcBef>
                  <a:spcPts val="100"/>
                </a:spcBef>
              </a:pPr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867 УЧАСТНИКОВ</a:t>
              </a:r>
            </a:p>
          </p:txBody>
        </p:sp>
        <p:pic>
          <p:nvPicPr>
            <p:cNvPr id="31" name="Рисунок 30" descr="Книги">
              <a:extLst>
                <a:ext uri="{FF2B5EF4-FFF2-40B4-BE49-F238E27FC236}">
                  <a16:creationId xmlns:a16="http://schemas.microsoft.com/office/drawing/2014/main" id="{10973E5B-24AB-F5E2-8E75-CC208D82C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763828" y="3434833"/>
              <a:ext cx="914400" cy="914401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02E4421-2963-9031-052D-050F5DF509E4}"/>
                </a:ext>
              </a:extLst>
            </p:cNvPr>
            <p:cNvSpPr txBox="1"/>
            <p:nvPr/>
          </p:nvSpPr>
          <p:spPr>
            <a:xfrm>
              <a:off x="4591846" y="2745082"/>
              <a:ext cx="3284316" cy="720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 marR="5080" algn="ctr">
                <a:lnSpc>
                  <a:spcPct val="100000"/>
                </a:lnSpc>
                <a:spcBef>
                  <a:spcPts val="100"/>
                </a:spcBef>
              </a:pPr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МГ</a:t>
              </a:r>
            </a:p>
            <a:p>
              <a:pPr marL="12700" marR="5080" algn="ctr">
                <a:lnSpc>
                  <a:spcPct val="100000"/>
                </a:lnSpc>
                <a:spcBef>
                  <a:spcPts val="100"/>
                </a:spcBef>
              </a:pPr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431 УЧАСТНИК</a:t>
              </a:r>
            </a:p>
          </p:txBody>
        </p:sp>
        <p:pic>
          <p:nvPicPr>
            <p:cNvPr id="8" name="Рисунок 7" descr="Статистика">
              <a:extLst>
                <a:ext uri="{FF2B5EF4-FFF2-40B4-BE49-F238E27FC236}">
                  <a16:creationId xmlns:a16="http://schemas.microsoft.com/office/drawing/2014/main" id="{967264F9-1479-3757-6EB7-89B802DFC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776804" y="1752322"/>
              <a:ext cx="914400" cy="9144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C14B1C3-4784-4117-81F8-3ED5342A0DB8}"/>
                </a:ext>
              </a:extLst>
            </p:cNvPr>
            <p:cNvSpPr txBox="1"/>
            <p:nvPr/>
          </p:nvSpPr>
          <p:spPr>
            <a:xfrm flipH="1">
              <a:off x="10393208" y="2807289"/>
              <a:ext cx="2981129" cy="1186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ФГ</a:t>
              </a:r>
            </a:p>
            <a:p>
              <a:pPr algn="ctr"/>
              <a:r>
                <a:rPr lang="ru-RU" sz="2000" b="1" dirty="0">
                  <a:solidFill>
                    <a:srgbClr val="0070C0"/>
                  </a:solidFill>
                  <a:cs typeface="Arial"/>
                </a:rPr>
                <a:t> 355 УЧАСТНИКОВ</a:t>
              </a:r>
            </a:p>
            <a:p>
              <a:endParaRPr lang="ru-RU" dirty="0"/>
            </a:p>
          </p:txBody>
        </p:sp>
      </p:grp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D2FAB38-DF83-5C70-0256-8A5FCC7D8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13" y="1938475"/>
            <a:ext cx="2736147" cy="248469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8D226AD-A5AD-E29A-CEAA-96A9A2366370}"/>
              </a:ext>
            </a:extLst>
          </p:cNvPr>
          <p:cNvSpPr txBox="1"/>
          <p:nvPr/>
        </p:nvSpPr>
        <p:spPr>
          <a:xfrm>
            <a:off x="603908" y="3001703"/>
            <a:ext cx="1816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Всего 2072 участника</a:t>
            </a:r>
            <a:endParaRPr lang="ru-RU" dirty="0"/>
          </a:p>
        </p:txBody>
      </p:sp>
      <p:pic>
        <p:nvPicPr>
          <p:cNvPr id="24" name="Рисунок 23" descr="Список">
            <a:extLst>
              <a:ext uri="{FF2B5EF4-FFF2-40B4-BE49-F238E27FC236}">
                <a16:creationId xmlns:a16="http://schemas.microsoft.com/office/drawing/2014/main" id="{6FD6072A-66A8-108D-56A6-CEBB2711E7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8386" y="2100210"/>
            <a:ext cx="914400" cy="914400"/>
          </a:xfrm>
          <a:prstGeom prst="rect">
            <a:avLst/>
          </a:prstGeom>
        </p:spPr>
      </p:pic>
      <p:pic>
        <p:nvPicPr>
          <p:cNvPr id="26" name="Рисунок 25" descr="Пробирки">
            <a:extLst>
              <a:ext uri="{FF2B5EF4-FFF2-40B4-BE49-F238E27FC236}">
                <a16:creationId xmlns:a16="http://schemas.microsoft.com/office/drawing/2014/main" id="{485AC0E3-1F39-6433-86E8-E58A5618B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43491" y="3522491"/>
            <a:ext cx="796819" cy="796819"/>
          </a:xfrm>
          <a:prstGeom prst="rect">
            <a:avLst/>
          </a:prstGeom>
        </p:spPr>
      </p:pic>
      <p:pic>
        <p:nvPicPr>
          <p:cNvPr id="30" name="Рисунок 29" descr="Свинья-копилка">
            <a:extLst>
              <a:ext uri="{FF2B5EF4-FFF2-40B4-BE49-F238E27FC236}">
                <a16:creationId xmlns:a16="http://schemas.microsoft.com/office/drawing/2014/main" id="{8B462548-0412-E5E6-B542-F963AFEBC6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13285" y="207101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2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ЧИТАТЕЛЬСКАЯ ГРАМОТНОСТЬ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FE0201-D106-914C-6A53-27CD9EA55932}"/>
              </a:ext>
            </a:extLst>
          </p:cNvPr>
          <p:cNvSpPr txBox="1"/>
          <p:nvPr/>
        </p:nvSpPr>
        <p:spPr>
          <a:xfrm>
            <a:off x="923925" y="1521878"/>
            <a:ext cx="1051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Руководитель направления: Кадырова Татьяна Васильевна, старший преподаватель кафедры общего образования ГАУ ДПО "Институт развития образования Пермского края"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C35DE8-FC9C-D1CA-9131-C6418A0B1D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033" b="16842"/>
          <a:stretch/>
        </p:blipFill>
        <p:spPr>
          <a:xfrm>
            <a:off x="923925" y="2705102"/>
            <a:ext cx="10296526" cy="315277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17F92D9-FDCE-1649-8C17-A1A776E8FB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567"/>
          <a:stretch/>
        </p:blipFill>
        <p:spPr>
          <a:xfrm>
            <a:off x="838200" y="5424660"/>
            <a:ext cx="9048750" cy="121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208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ЧИТАТЕЛЬСКАЯ ГРАМОТНОСТЬ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717766-DE47-AE7A-509D-AAA9177AD5A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2505075"/>
            <a:ext cx="5157788" cy="3684588"/>
          </a:xfrm>
        </p:spPr>
        <p:txBody>
          <a:bodyPr>
            <a:normAutofit/>
          </a:bodyPr>
          <a:lstStyle/>
          <a:p>
            <a:pPr marL="0" indent="0">
              <a:lnSpc>
                <a:spcPts val="2570"/>
              </a:lnSpc>
              <a:spcBef>
                <a:spcPts val="95"/>
              </a:spcBef>
              <a:buNone/>
            </a:pPr>
            <a:endParaRPr lang="ru-RU" sz="2800" dirty="0">
              <a:latin typeface="Microsoft Sans Serif"/>
              <a:cs typeface="Microsoft Sans Serif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7148934-80DA-A005-6A5F-3CE32864D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33717"/>
            <a:ext cx="3762375" cy="4826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00DB37-9522-729A-855F-0B71C9C8C815}"/>
              </a:ext>
            </a:extLst>
          </p:cNvPr>
          <p:cNvSpPr txBox="1"/>
          <p:nvPr/>
        </p:nvSpPr>
        <p:spPr>
          <a:xfrm>
            <a:off x="5557837" y="1633717"/>
            <a:ext cx="599598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По результатам повторной регистрации будут сформированы 4 группы по читательской грамотности: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для учителей русского языка и литературы;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для учителей истории;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для учителей иностранного языка;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для учителей начальной школы.</a:t>
            </a:r>
          </a:p>
          <a:p>
            <a:endParaRPr lang="ru-RU" sz="24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Ссылка на повторную регистрацию: 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https://forms.yandex.ru/u/639b4cae3e9d08193af1a78c/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Срок: до 28 декабря 2022 г.</a:t>
            </a:r>
          </a:p>
        </p:txBody>
      </p:sp>
    </p:spTree>
    <p:extLst>
      <p:ext uri="{BB962C8B-B14F-4D97-AF65-F5344CB8AC3E}">
        <p14:creationId xmlns:p14="http://schemas.microsoft.com/office/powerpoint/2010/main" val="3784595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МАТЕМАТИЧЕСКАЯ ГРАМОТНОСТЬ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717766-DE47-AE7A-509D-AAA9177AD5A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2505075"/>
            <a:ext cx="5157788" cy="3684588"/>
          </a:xfrm>
        </p:spPr>
        <p:txBody>
          <a:bodyPr>
            <a:normAutofit/>
          </a:bodyPr>
          <a:lstStyle/>
          <a:p>
            <a:pPr marL="0" indent="0">
              <a:lnSpc>
                <a:spcPts val="2570"/>
              </a:lnSpc>
              <a:spcBef>
                <a:spcPts val="95"/>
              </a:spcBef>
              <a:buNone/>
            </a:pPr>
            <a:endParaRPr lang="ru-RU" sz="2800" dirty="0">
              <a:latin typeface="Microsoft Sans Serif"/>
              <a:cs typeface="Microsoft Sans Serif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8863B71-1238-2837-8B4C-9EC3BC934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2505075"/>
            <a:ext cx="11049000" cy="37368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87EF97-93CE-AA04-9C4E-4847A7397702}"/>
              </a:ext>
            </a:extLst>
          </p:cNvPr>
          <p:cNvSpPr txBox="1"/>
          <p:nvPr/>
        </p:nvSpPr>
        <p:spPr>
          <a:xfrm>
            <a:off x="695326" y="1450582"/>
            <a:ext cx="10820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Руководитель направления: </a:t>
            </a:r>
            <a:r>
              <a:rPr lang="ru-RU" sz="2000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Новикова Елена Олеговна</a:t>
            </a:r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, старший преподаватель кафедры общего образования ГАУ ДПО "Институт развития образования Пермского края"</a:t>
            </a:r>
          </a:p>
        </p:txBody>
      </p:sp>
    </p:spTree>
    <p:extLst>
      <p:ext uri="{BB962C8B-B14F-4D97-AF65-F5344CB8AC3E}">
        <p14:creationId xmlns:p14="http://schemas.microsoft.com/office/powerpoint/2010/main" val="1636792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ЕСТЕСТВЕННОНАУЧНАЯ ГРАМОТНОСТЬ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E9957B-9A2D-BE16-A803-F56B33730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4" y="2342211"/>
            <a:ext cx="11482386" cy="277536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9B004B-4D0E-885A-B623-9FCAE4F9E2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-1" r="378" b="66042"/>
          <a:stretch/>
        </p:blipFill>
        <p:spPr>
          <a:xfrm>
            <a:off x="681037" y="5404393"/>
            <a:ext cx="11510963" cy="8655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0319CD-64BA-6DE0-6F27-54C74D2D7A69}"/>
              </a:ext>
            </a:extLst>
          </p:cNvPr>
          <p:cNvSpPr txBox="1"/>
          <p:nvPr/>
        </p:nvSpPr>
        <p:spPr>
          <a:xfrm>
            <a:off x="838199" y="1541277"/>
            <a:ext cx="106441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Руководитель направления: </a:t>
            </a:r>
            <a:r>
              <a:rPr lang="ru-RU" sz="2000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Елтышева Ирина Валерьевна</a:t>
            </a:r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, доцент кафедры общего образования ГАУ ДПО "Институт развития образования Пермского края"</a:t>
            </a:r>
          </a:p>
        </p:txBody>
      </p:sp>
    </p:spTree>
    <p:extLst>
      <p:ext uri="{BB962C8B-B14F-4D97-AF65-F5344CB8AC3E}">
        <p14:creationId xmlns:p14="http://schemas.microsoft.com/office/powerpoint/2010/main" val="935363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0E3E566-304F-C46D-A4D9-6B2C4A2D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66"/>
          <a:stretch/>
        </p:blipFill>
        <p:spPr>
          <a:xfrm>
            <a:off x="0" y="365125"/>
            <a:ext cx="12192000" cy="9891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9E4A-E2E0-CB85-6534-490CCB1F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919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ФИНАНСОВАЯ ГРАМОТНОСТЬ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775399B-30F2-1EA7-C53B-9772163D7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" y="2701241"/>
            <a:ext cx="10971068" cy="32153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766208-CE97-74A4-2BA3-D13B2DD39B69}"/>
              </a:ext>
            </a:extLst>
          </p:cNvPr>
          <p:cNvSpPr txBox="1"/>
          <p:nvPr/>
        </p:nvSpPr>
        <p:spPr>
          <a:xfrm>
            <a:off x="838200" y="1533436"/>
            <a:ext cx="105156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Руководитель направления: </a:t>
            </a:r>
            <a:r>
              <a:rPr lang="ru-RU" sz="2000" i="0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Яковлева Надежда Геннадьевна</a:t>
            </a:r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, старший преподаватель кафедры общего образования ГАУ ДПО "Институт развития образования Пермского края"</a:t>
            </a:r>
          </a:p>
        </p:txBody>
      </p:sp>
    </p:spTree>
    <p:extLst>
      <p:ext uri="{BB962C8B-B14F-4D97-AF65-F5344CB8AC3E}">
        <p14:creationId xmlns:p14="http://schemas.microsoft.com/office/powerpoint/2010/main" val="283998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</TotalTime>
  <Words>1061</Words>
  <Application>Microsoft Office PowerPoint</Application>
  <PresentationFormat>Широкоэкранный</PresentationFormat>
  <Paragraphs>132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Bookman Old Style</vt:lpstr>
      <vt:lpstr>Calibri</vt:lpstr>
      <vt:lpstr>Calibri Light</vt:lpstr>
      <vt:lpstr>Cambria</vt:lpstr>
      <vt:lpstr>Microsoft Sans Serif</vt:lpstr>
      <vt:lpstr>Roboto</vt:lpstr>
      <vt:lpstr>Times New Roman</vt:lpstr>
      <vt:lpstr>Тема Office</vt:lpstr>
      <vt:lpstr> Установочный региональный вебинар-совещание для сетевых педагогических команд  «Функциональная грамотность: образование для жизни»</vt:lpstr>
      <vt:lpstr>ПЛАН ВЕБИНАРА</vt:lpstr>
      <vt:lpstr>ИНТЕЛЛЕКТ-КАРТА ПРОЕКТА ФГ</vt:lpstr>
      <vt:lpstr>ПРОЕКТ ФГ В ПЕРМСКОМ КРАЕ В 2022 - 2023 УЧЕБНОМ ГОДУ</vt:lpstr>
      <vt:lpstr>ЧИТАТЕЛЬСКАЯ ГРАМОТНОСТЬ</vt:lpstr>
      <vt:lpstr>ЧИТАТЕЛЬСКАЯ ГРАМОТНОСТЬ</vt:lpstr>
      <vt:lpstr>МАТЕМАТИЧЕСКАЯ ГРАМОТНОСТЬ</vt:lpstr>
      <vt:lpstr>ЕСТЕСТВЕННОНАУЧНАЯ ГРАМОТНОСТЬ</vt:lpstr>
      <vt:lpstr>ФИНАНСОВАЯ ГРАМОТНОСТЬ</vt:lpstr>
      <vt:lpstr>ПЛАН РАБОТЫ ПО НАУЧНО-МЕТОДИЧЕСКОМУ СОПРОВОЖДЕНИЮ СЕТЕВЫХ ГРУПП </vt:lpstr>
      <vt:lpstr>ИТОГ РАБОТЫ</vt:lpstr>
      <vt:lpstr>ИНФОРМАЦИОННОЕ СОПРОВОЖДЕНИЕ ПРОЕКТА </vt:lpstr>
      <vt:lpstr>ОБЩИЕ ВОПРОСЫ ПО ОРГАНИЗАЦИЯ РАБОТЫ</vt:lpstr>
      <vt:lpstr>ДОРОЖНАЯ КАРТА ИНДИВИДУАЛЬНОГО ОБРАЗОВАТЕЛЬНОГО МАРШРУТА (ИОМ)</vt:lpstr>
      <vt:lpstr> АЛГОРИТМ РАЗРАБОТКИ ИОМ </vt:lpstr>
      <vt:lpstr> ЧТО ВКЛЮЧАЕТ В СЕБЯ ДОРОЖНАЯ КАРТА ИОМ </vt:lpstr>
      <vt:lpstr>Презентация PowerPoint</vt:lpstr>
      <vt:lpstr>СТРУКТУРА ДОРОЖНОЙ КАРТЫ ИОМ </vt:lpstr>
      <vt:lpstr>Презентация PowerPoint</vt:lpstr>
      <vt:lpstr> ИНСТРУМЕНТЫ РЕАЛИЗАЦИИ ИОМ. </vt:lpstr>
      <vt:lpstr>Презентация PowerPoint</vt:lpstr>
      <vt:lpstr>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3.2.  Современные технологии обучения в цифровой информационно-образовательной среде.</dc:title>
  <dc:creator>Надежда</dc:creator>
  <cp:lastModifiedBy>Надежда</cp:lastModifiedBy>
  <cp:revision>9</cp:revision>
  <dcterms:created xsi:type="dcterms:W3CDTF">2022-11-02T09:36:10Z</dcterms:created>
  <dcterms:modified xsi:type="dcterms:W3CDTF">2022-12-16T08:17:42Z</dcterms:modified>
</cp:coreProperties>
</file>